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23"/>
  </p:notesMasterIdLst>
  <p:sldIdLst>
    <p:sldId id="316" r:id="rId2"/>
    <p:sldId id="317" r:id="rId3"/>
    <p:sldId id="327" r:id="rId4"/>
    <p:sldId id="257" r:id="rId5"/>
    <p:sldId id="260" r:id="rId6"/>
    <p:sldId id="265" r:id="rId7"/>
    <p:sldId id="314" r:id="rId8"/>
    <p:sldId id="318" r:id="rId9"/>
    <p:sldId id="319" r:id="rId10"/>
    <p:sldId id="320" r:id="rId11"/>
    <p:sldId id="321" r:id="rId12"/>
    <p:sldId id="313" r:id="rId13"/>
    <p:sldId id="266" r:id="rId14"/>
    <p:sldId id="322" r:id="rId15"/>
    <p:sldId id="261" r:id="rId16"/>
    <p:sldId id="323" r:id="rId17"/>
    <p:sldId id="262" r:id="rId18"/>
    <p:sldId id="325" r:id="rId19"/>
    <p:sldId id="324" r:id="rId20"/>
    <p:sldId id="326" r:id="rId21"/>
    <p:sldId id="282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40F16BF-1987-4A7A-878C-AF43FCCBD01D}" type="datetimeFigureOut">
              <a:rPr lang="ru-RU"/>
              <a:pPr>
                <a:defRPr/>
              </a:pPr>
              <a:t>09.11.2016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D1C06E1-B16F-4055-82B3-8C85A2BD8E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D489A3-88F4-453C-AC3D-E48AC0692C58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35DC0A-CE7C-4E97-9CF8-AACD3634C7D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E426CC1-3469-487E-B157-531C8B61F5B9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945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2873E35-C268-4BC5-ACBE-00ECD7CC16F5}" type="slidenum">
              <a:rPr lang="ru-RU" sz="1200">
                <a:latin typeface="+mn-lt"/>
              </a:rPr>
              <a:pPr algn="r">
                <a:defRPr/>
              </a:pPr>
              <a:t>7</a:t>
            </a:fld>
            <a:endParaRPr lang="ru-RU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A89D33-E306-4EA5-BC8A-9EDAACA58E2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FCDC81-BCB2-4632-915E-B9359B43D293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70117A-5C1C-4D2E-8AAB-195B320CD60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A44AD24-62B8-4169-A5A1-9278FAF11BD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C06E1-B16F-4055-82B3-8C85A2BD8EA3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B97FD9B1-E769-4F3F-B416-9C24D3CCE535}" type="datetimeFigureOut">
              <a:rPr lang="ru-RU" smtClean="0"/>
              <a:pPr>
                <a:defRPr/>
              </a:pPr>
              <a:t>09.11.2016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ED3F69-2AB4-4C3E-B297-27D3BAB9FC9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859607-C237-4A51-90A0-86EC3647612F}" type="datetimeFigureOut">
              <a:rPr lang="ru-RU" smtClean="0"/>
              <a:pPr>
                <a:defRPr/>
              </a:pPr>
              <a:t>09.11.2016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25F99E-43AA-4D32-AFE3-51D3B5ABE1C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28BEE4-D40D-42B1-9305-00CB01EA52CF}" type="datetimeFigureOut">
              <a:rPr lang="ru-RU" smtClean="0"/>
              <a:pPr>
                <a:defRPr/>
              </a:pPr>
              <a:t>09.11.2016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14C409-B46D-4026-8081-479291C6E3E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0E15AC-CF30-487E-AD8E-70ECE3205E26}" type="datetimeFigureOut">
              <a:rPr lang="ru-RU" smtClean="0"/>
              <a:pPr>
                <a:defRPr/>
              </a:pPr>
              <a:t>09.11.2016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DF86D8-775A-4770-BF44-29C33508262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D1D3C0-91D9-4F0E-BE23-5DA8C2759087}" type="datetimeFigureOut">
              <a:rPr lang="ru-RU" smtClean="0"/>
              <a:pPr>
                <a:defRPr/>
              </a:pPr>
              <a:t>09.11.2016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F37216-573C-4927-9078-FB95DD92443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A6020B-367E-40EE-B04A-EAD6D90C6168}" type="datetimeFigureOut">
              <a:rPr lang="ru-RU" smtClean="0"/>
              <a:pPr>
                <a:defRPr/>
              </a:pPr>
              <a:t>09.11.2016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5B140F-381D-4C58-BF2E-69E12730ADD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5EE6B043-9C74-459B-A40E-D6EBBE77E7C3}" type="datetimeFigureOut">
              <a:rPr lang="ru-RU" smtClean="0"/>
              <a:pPr>
                <a:defRPr/>
              </a:pPr>
              <a:t>09.11.2016</a:t>
            </a:fld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DB171E9-55B7-401D-B980-A53212804B7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F278A870-1756-4F8E-9217-D4C6B7D4069B}" type="datetimeFigureOut">
              <a:rPr lang="ru-RU" smtClean="0"/>
              <a:pPr>
                <a:defRPr/>
              </a:pPr>
              <a:t>09.11.2016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DC999211-CF27-4EA3-BAE7-B263881F283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D33D79-E16B-4A44-9A38-7C40A193E8D6}" type="datetimeFigureOut">
              <a:rPr lang="ru-RU" smtClean="0"/>
              <a:pPr>
                <a:defRPr/>
              </a:pPr>
              <a:t>09.11.2016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0887F5-8AC1-4B72-9322-5BA0C8C2184D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8DDA70-89E7-4548-9DDF-827182099DC6}" type="datetimeFigureOut">
              <a:rPr lang="ru-RU" smtClean="0"/>
              <a:pPr>
                <a:defRPr/>
              </a:pPr>
              <a:t>09.11.2016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6BD422-43C7-446F-AF18-1D56FB08861F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097A18A-9286-42D4-B151-C776322E20E1}" type="datetimeFigureOut">
              <a:rPr lang="ru-RU" smtClean="0"/>
              <a:pPr>
                <a:defRPr/>
              </a:pPr>
              <a:t>09.11.2016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62A4AB-6E46-4CAE-B441-A068C56F75D7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tint val="80000"/>
                <a:satMod val="250000"/>
              </a:schemeClr>
            </a:gs>
            <a:gs pos="100000">
              <a:schemeClr val="bg2">
                <a:tint val="80000"/>
                <a:satMod val="250000"/>
              </a:schemeClr>
            </a:gs>
            <a:gs pos="100000">
              <a:schemeClr val="bg2">
                <a:tint val="80000"/>
                <a:satMod val="250000"/>
              </a:schemeClr>
            </a:gs>
            <a:gs pos="100000">
              <a:schemeClr val="bg2">
                <a:tint val="80000"/>
                <a:satMod val="250000"/>
              </a:schemeClr>
            </a:gs>
            <a:gs pos="100000">
              <a:schemeClr val="bg2">
                <a:tint val="80000"/>
                <a:satMod val="250000"/>
              </a:schemeClr>
            </a:gs>
            <a:gs pos="100000">
              <a:schemeClr val="bg2">
                <a:tint val="80000"/>
                <a:satMod val="250000"/>
              </a:schemeClr>
            </a:gs>
            <a:gs pos="100000">
              <a:schemeClr val="bg2">
                <a:tint val="80000"/>
                <a:satMod val="250000"/>
              </a:schemeClr>
            </a:gs>
            <a:gs pos="100000">
              <a:schemeClr val="bg2">
                <a:tint val="80000"/>
                <a:satMod val="250000"/>
              </a:schemeClr>
            </a:gs>
            <a:gs pos="60000">
              <a:schemeClr val="bg2">
                <a:shade val="38000"/>
                <a:satMod val="175000"/>
              </a:schemeClr>
            </a:gs>
            <a:gs pos="76000">
              <a:schemeClr val="bg2">
                <a:shade val="30000"/>
                <a:satMod val="175000"/>
                <a:alpha val="93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7DA6C89E-CC87-4C83-8135-D7637295C572}" type="datetimeFigureOut">
              <a:rPr lang="ru-RU" smtClean="0"/>
              <a:pPr>
                <a:defRPr/>
              </a:pPr>
              <a:t>09.11.2016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5E7246C2-885F-4BF3-BBA4-3D69711D476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ransition spd="slow"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A4%D0%B0%D0%B9%D0%BB:Liber_abbaci_magliab_f124r.jp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hyperlink" Target="http://festival.1september.ru/files/articles/50/5002/500203/Image663.gif" TargetMode="Externa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404664"/>
            <a:ext cx="9144000" cy="295465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МКОУ Гремучинская СОШ №19</a:t>
            </a:r>
          </a:p>
          <a:p>
            <a:pPr algn="ctr"/>
            <a:endParaRPr lang="ru-RU" sz="40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Исследовательский реферат по </a:t>
            </a:r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матемактике</a:t>
            </a:r>
            <a:endParaRPr lang="ru-RU" sz="32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5400" b="1" i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«Числа Фибоначчи»</a:t>
            </a:r>
            <a:endParaRPr lang="ru-RU" sz="5400" b="1" i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979712" y="3645024"/>
            <a:ext cx="6768752" cy="2880320"/>
          </a:xfrm>
          <a:prstGeom prst="roundRect">
            <a:avLst>
              <a:gd name="adj" fmla="val 387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979712" y="3645024"/>
            <a:ext cx="648072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Выполнила: ученица 8 класса</a:t>
            </a:r>
          </a:p>
          <a:p>
            <a:pPr algn="r"/>
            <a:r>
              <a:rPr lang="ru-RU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МКОУ Гремучинской СОШ №19</a:t>
            </a:r>
          </a:p>
          <a:p>
            <a:pPr algn="r"/>
            <a:r>
              <a:rPr lang="ru-RU" sz="20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Брюханова Екатерина Витальевна</a:t>
            </a:r>
          </a:p>
          <a:p>
            <a:pPr algn="r"/>
            <a:endParaRPr lang="ru-RU" sz="2000" b="1" cap="none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Руководитель: учитель математики </a:t>
            </a:r>
          </a:p>
          <a:p>
            <a:pPr algn="r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МКОУ Гремучинской СОШ №19</a:t>
            </a:r>
          </a:p>
          <a:p>
            <a:pPr algn="r"/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Ротенбергер Екатерина Михайловна</a:t>
            </a:r>
            <a:endParaRPr lang="ru-RU" sz="20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76672"/>
            <a:ext cx="914979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1 1 2 3 5 8 13 21 34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и т.д.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847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Свойства: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492896"/>
            <a:ext cx="91440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Отношение каждого числа ряда к предыдущему стремится к 1.618.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293096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                     13:24=0.619      21:34=0.618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844824"/>
            <a:ext cx="824251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rgbClr val="FFFF00">
                      <a:alpha val="60000"/>
                    </a:srgb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Золотое сечение.</a:t>
            </a:r>
            <a:endParaRPr lang="ru-RU" sz="72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rgbClr val="FFFF00">
                    <a:alpha val="60000"/>
                  </a:srgb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untitled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548680"/>
            <a:ext cx="8372538" cy="5328000"/>
          </a:xfrm>
          <a:prstGeom prst="rect">
            <a:avLst/>
          </a:prstGeom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49_parfthenon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95736" y="332450"/>
            <a:ext cx="4680520" cy="31893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arthenon-g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717032"/>
            <a:ext cx="4069569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gold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789040"/>
            <a:ext cx="4139952" cy="2577120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905506"/>
            <a:ext cx="9144000" cy="2308324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Последовательность Фибоначчи и пропорции золотого сечения в разных сферах жизни.</a:t>
            </a:r>
            <a:endParaRPr lang="ru-RU" sz="48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275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924944"/>
            <a:ext cx="557165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k_11.gif"/>
          <p:cNvPicPr>
            <a:picLocks noChangeAspect="1"/>
          </p:cNvPicPr>
          <p:nvPr/>
        </p:nvPicPr>
        <p:blipFill>
          <a:blip r:embed="rId4" cstate="print"/>
          <a:srcRect b="3557"/>
          <a:stretch>
            <a:fillRect/>
          </a:stretch>
        </p:blipFill>
        <p:spPr>
          <a:xfrm>
            <a:off x="5940152" y="1484784"/>
            <a:ext cx="2952328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-289048" y="188640"/>
            <a:ext cx="92535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Пропорции человеческого</a:t>
            </a:r>
          </a:p>
          <a:p>
            <a:r>
              <a:rPr lang="ru-RU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           тела.</a:t>
            </a:r>
            <a:endParaRPr lang="ru-RU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25 Морские раковины"/>
          <p:cNvPicPr>
            <a:picLocks noChangeAspect="1"/>
          </p:cNvPicPr>
          <p:nvPr/>
        </p:nvPicPr>
        <p:blipFill>
          <a:blip r:embed="rId2" cstate="print"/>
          <a:srcRect b="51101"/>
          <a:stretch>
            <a:fillRect/>
          </a:stretch>
        </p:blipFill>
        <p:spPr bwMode="auto">
          <a:xfrm>
            <a:off x="1619672" y="2348880"/>
            <a:ext cx="5841269" cy="371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71600" y="404664"/>
            <a:ext cx="75295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 морской раковине.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2859065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268760"/>
            <a:ext cx="2794000" cy="26924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28590634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789040"/>
            <a:ext cx="4059536" cy="270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1.19 Фибоначчи в цветку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005064"/>
            <a:ext cx="3810310" cy="2604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1.21 Числа Фибоначчи в цветках алое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15616" y="1268760"/>
            <a:ext cx="311451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691680" y="188640"/>
            <a:ext cx="568777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 растениях.</a:t>
            </a:r>
            <a:endParaRPr lang="ru-RU" sz="6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593510" y="188640"/>
            <a:ext cx="3956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 космосе.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4044" name="Picture 12" descr="E:\Рисунок1.gif"/>
          <p:cNvPicPr>
            <a:picLocks noChangeAspect="1" noChangeArrowheads="1"/>
          </p:cNvPicPr>
          <p:nvPr/>
        </p:nvPicPr>
        <p:blipFill>
          <a:blip r:embed="rId3" cstate="print"/>
          <a:srcRect l="12490" t="1595"/>
          <a:stretch>
            <a:fillRect/>
          </a:stretch>
        </p:blipFill>
        <p:spPr bwMode="auto">
          <a:xfrm>
            <a:off x="251520" y="1628800"/>
            <a:ext cx="4035896" cy="4443870"/>
          </a:xfrm>
          <a:prstGeom prst="rect">
            <a:avLst/>
          </a:prstGeom>
          <a:noFill/>
        </p:spPr>
      </p:pic>
      <p:pic>
        <p:nvPicPr>
          <p:cNvPr id="9" name="Picture 4" descr="http://www.sciteclibrary.ru/ris-stat/st017/asteroid.GIF"/>
          <p:cNvPicPr>
            <a:picLocks noChangeAspect="1" noChangeArrowheads="1"/>
          </p:cNvPicPr>
          <p:nvPr/>
        </p:nvPicPr>
        <p:blipFill>
          <a:blip r:embed="rId4" cstate="print"/>
          <a:srcRect l="78754" t="3007" b="2277"/>
          <a:stretch>
            <a:fillRect/>
          </a:stretch>
        </p:blipFill>
        <p:spPr bwMode="auto">
          <a:xfrm>
            <a:off x="4211960" y="1628800"/>
            <a:ext cx="1318259" cy="4464496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652120" y="1700808"/>
            <a:ext cx="3348880" cy="310854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19 века предполагалось, что между Марсом и </a:t>
            </a:r>
            <a:r>
              <a:rPr lang="ru-RU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Юпитером пустое пространство</a:t>
            </a:r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sciteclibrary.ru/ris-stat/st017/asteroid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84784"/>
            <a:ext cx="6400378" cy="4862166"/>
          </a:xfrm>
          <a:prstGeom prst="rect">
            <a:avLst/>
          </a:prstGeom>
          <a:noFill/>
        </p:spPr>
      </p:pic>
      <p:cxnSp>
        <p:nvCxnSpPr>
          <p:cNvPr id="5" name="Прямая со стрелкой 4"/>
          <p:cNvCxnSpPr/>
          <p:nvPr/>
        </p:nvCxnSpPr>
        <p:spPr>
          <a:xfrm rot="10800000">
            <a:off x="4499992" y="3789040"/>
            <a:ext cx="2088232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2593510" y="188640"/>
            <a:ext cx="39569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В космосе.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79704" y="2204864"/>
            <a:ext cx="266429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Открытие пояса астероидов в начале 19 века.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332656"/>
            <a:ext cx="8568952" cy="33547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работы:</a:t>
            </a:r>
          </a:p>
          <a:p>
            <a:pPr algn="ctr"/>
            <a:endParaRPr lang="ru-RU" sz="66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Исследование ряда чисел,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обладающих особыми свойствами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Числа Фибоначчи в психологии</a:t>
            </a:r>
            <a:endParaRPr lang="ru-RU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864096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 0</a:t>
            </a:r>
            <a:r>
              <a:rPr lang="ru-RU" sz="2000" dirty="0" smtClean="0"/>
              <a:t> — начало отсчета — ребенок родился. У него еще отсутствуют    мышление, чувства, воображение. Он — начало новой жизни, новой гармонии;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2276872"/>
            <a:ext cx="7368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 smtClean="0">
                <a:solidFill>
                  <a:srgbClr val="FFFF00"/>
                </a:solidFill>
              </a:rPr>
              <a:t> 1</a:t>
            </a:r>
            <a:r>
              <a:rPr lang="ru-RU" dirty="0" smtClean="0"/>
              <a:t> — ребенок овладел ходьбой и осваивает ближайшее окружение;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51520" y="2708920"/>
            <a:ext cx="75265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 smtClean="0">
                <a:solidFill>
                  <a:srgbClr val="FFFF00"/>
                </a:solidFill>
              </a:rPr>
              <a:t> 2</a:t>
            </a:r>
            <a:r>
              <a:rPr lang="ru-RU" dirty="0" smtClean="0"/>
              <a:t> — понимает речь и действует, пользуясь словесными указаниями;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3140968"/>
            <a:ext cx="46151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 smtClean="0">
                <a:solidFill>
                  <a:srgbClr val="FFFF00"/>
                </a:solidFill>
              </a:rPr>
              <a:t> 3</a:t>
            </a:r>
            <a:r>
              <a:rPr lang="ru-RU" dirty="0" smtClean="0"/>
              <a:t> — начинает говорить, задает вопросы;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3501008"/>
            <a:ext cx="8892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rgbClr val="FFFF00"/>
                </a:solidFill>
              </a:rPr>
              <a:t> 5</a:t>
            </a:r>
            <a:r>
              <a:rPr lang="ru-RU" dirty="0" smtClean="0"/>
              <a:t> — «возраст грации» — гармония психомоторики, памяти, воображения и чувств;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4149080"/>
            <a:ext cx="457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 smtClean="0">
                <a:solidFill>
                  <a:srgbClr val="FFFF00"/>
                </a:solidFill>
              </a:rPr>
              <a:t> 8</a:t>
            </a:r>
            <a:r>
              <a:rPr lang="ru-RU" dirty="0" smtClean="0"/>
              <a:t> — на передний план выходят чувства;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4509120"/>
            <a:ext cx="490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 smtClean="0">
                <a:solidFill>
                  <a:srgbClr val="FFFF00"/>
                </a:solidFill>
              </a:rPr>
              <a:t>13</a:t>
            </a:r>
            <a:r>
              <a:rPr lang="ru-RU" dirty="0" smtClean="0"/>
              <a:t> — начинает работать механизм таланта;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4941168"/>
            <a:ext cx="6049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dirty="0" smtClean="0">
                <a:solidFill>
                  <a:srgbClr val="FFFF00"/>
                </a:solidFill>
              </a:rPr>
              <a:t> 21</a:t>
            </a:r>
            <a:r>
              <a:rPr lang="ru-RU" dirty="0" smtClean="0"/>
              <a:t> — механизм творчества приблизился к состоянию;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51520" y="5301208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rgbClr val="FFFF00"/>
                </a:solidFill>
              </a:rPr>
              <a:t>34</a:t>
            </a:r>
            <a:r>
              <a:rPr lang="ru-RU" dirty="0" smtClean="0"/>
              <a:t> — гармония мышления, чувств, воображения и психомоторики: рождается способность к гениальной работе;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51520" y="594928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>
                <a:solidFill>
                  <a:srgbClr val="FFFF00"/>
                </a:solidFill>
              </a:rPr>
              <a:t>55</a:t>
            </a:r>
            <a:r>
              <a:rPr lang="ru-RU" dirty="0" smtClean="0"/>
              <a:t> — в этом возрасте, при условии сохраненной гармонии души и тела, человек готов стать творцом. И так далее…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43608" y="1196752"/>
            <a:ext cx="7836825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!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2657"/>
            <a:ext cx="7772400" cy="1800200"/>
          </a:xfrm>
        </p:spPr>
        <p:txBody>
          <a:bodyPr/>
          <a:lstStyle/>
          <a:p>
            <a:pPr algn="r"/>
            <a:r>
              <a:rPr lang="ru-RU" sz="4000" b="0" dirty="0" smtClean="0">
                <a:latin typeface="Times New Roman" pitchFamily="18" charset="0"/>
                <a:cs typeface="Times New Roman" pitchFamily="18" charset="0"/>
              </a:rPr>
              <a:t>Объект исследования</a:t>
            </a:r>
            <a:r>
              <a:rPr lang="ru-RU" dirty="0" smtClean="0"/>
              <a:t>: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числа Фибоначчи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140968"/>
            <a:ext cx="7772400" cy="1735832"/>
          </a:xfrm>
        </p:spPr>
        <p:txBody>
          <a:bodyPr>
            <a:norm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Предмет исследования</a:t>
            </a:r>
            <a:r>
              <a:rPr lang="ru-RU" dirty="0" smtClean="0"/>
              <a:t>: </a:t>
            </a:r>
            <a:r>
              <a:rPr lang="ru-RU" sz="5800" b="1" i="1" dirty="0" smtClean="0">
                <a:latin typeface="Times New Roman" pitchFamily="18" charset="0"/>
                <a:cs typeface="Times New Roman" pitchFamily="18" charset="0"/>
              </a:rPr>
              <a:t>последовательности</a:t>
            </a:r>
            <a:endParaRPr lang="ru-RU" sz="5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800px-Parthenon-200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7624" y="404664"/>
            <a:ext cx="3816424" cy="2557004"/>
          </a:xfrm>
          <a:effectLst>
            <a:softEdge rad="112500"/>
          </a:effectLst>
        </p:spPr>
      </p:pic>
      <p:pic>
        <p:nvPicPr>
          <p:cNvPr id="5" name="Рисунок 4" descr="43919772_1242567685_mona_liz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0"/>
            <a:ext cx="2736304" cy="40464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nautilus-shell-t2mv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1560" y="3212976"/>
            <a:ext cx="3287402" cy="2480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unflow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23928" y="3933056"/>
            <a:ext cx="3708524" cy="27847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fibonacci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1560" y="1412776"/>
            <a:ext cx="3764507" cy="4572000"/>
          </a:xfrm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41462" y="332656"/>
            <a:ext cx="832952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</a:rPr>
              <a:t>Леонардо Фибоначчи</a:t>
            </a:r>
          </a:p>
        </p:txBody>
      </p:sp>
      <p:pic>
        <p:nvPicPr>
          <p:cNvPr id="6" name="Рисунок 5" descr="%20%20~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196752"/>
            <a:ext cx="3857143" cy="4895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0/04/Liber_abbaci_magliab_f124r.jpg/400px-Liber_abbaci_magliab_f124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04664"/>
            <a:ext cx="3810000" cy="5819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Картинка 2 из 1341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1844824"/>
            <a:ext cx="4160282" cy="2614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12401167-0.gif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179512" y="1340768"/>
            <a:ext cx="4968875" cy="41576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10000"/>
              </a:schemeClr>
            </a:solidFill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1074088" y="260648"/>
            <a:ext cx="699582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Числа Фибоначчи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795963" y="1341438"/>
            <a:ext cx="3132137" cy="47085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atin typeface="+mn-lt"/>
              </a:rPr>
              <a:t>«Некто поместил пару кроликов в некоем месте, огороженном со всех сторон стеной, чтобы узнать, сколько пар кроликов родится при этом в течение года, если природа кроликов такова, что через месяц пара кроликов производит на свет другую пару, а рождают кролики со второго месяца после своего рождения».</a:t>
            </a:r>
          </a:p>
        </p:txBody>
      </p:sp>
      <p:sp>
        <p:nvSpPr>
          <p:cNvPr id="64519" name="Rectangle 7"/>
          <p:cNvSpPr>
            <a:spLocks noChangeArrowheads="1"/>
          </p:cNvSpPr>
          <p:nvPr/>
        </p:nvSpPr>
        <p:spPr bwMode="auto">
          <a:xfrm>
            <a:off x="251520" y="4437112"/>
            <a:ext cx="4679950" cy="93662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4521" name="Rectangle 9"/>
          <p:cNvSpPr>
            <a:spLocks noChangeArrowheads="1"/>
          </p:cNvSpPr>
          <p:nvPr/>
        </p:nvSpPr>
        <p:spPr bwMode="auto">
          <a:xfrm>
            <a:off x="323528" y="3717032"/>
            <a:ext cx="4679950" cy="1728788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4522" name="Rectangle 10"/>
          <p:cNvSpPr>
            <a:spLocks noChangeArrowheads="1"/>
          </p:cNvSpPr>
          <p:nvPr/>
        </p:nvSpPr>
        <p:spPr bwMode="auto">
          <a:xfrm>
            <a:off x="323528" y="2996952"/>
            <a:ext cx="4679950" cy="25209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4523" name="Rectangle 11"/>
          <p:cNvSpPr>
            <a:spLocks noChangeArrowheads="1"/>
          </p:cNvSpPr>
          <p:nvPr/>
        </p:nvSpPr>
        <p:spPr bwMode="auto">
          <a:xfrm>
            <a:off x="323528" y="2348880"/>
            <a:ext cx="4679950" cy="316865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4524" name="AutoShape 12"/>
          <p:cNvSpPr>
            <a:spLocks noChangeArrowheads="1"/>
          </p:cNvSpPr>
          <p:nvPr/>
        </p:nvSpPr>
        <p:spPr bwMode="auto">
          <a:xfrm>
            <a:off x="1259632" y="1556792"/>
            <a:ext cx="792163" cy="649287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4525" name="AutoShape 13"/>
          <p:cNvSpPr>
            <a:spLocks noChangeArrowheads="1"/>
          </p:cNvSpPr>
          <p:nvPr/>
        </p:nvSpPr>
        <p:spPr bwMode="auto">
          <a:xfrm>
            <a:off x="1259632" y="2276872"/>
            <a:ext cx="792163" cy="649288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4526" name="AutoShape 14"/>
          <p:cNvSpPr>
            <a:spLocks noChangeArrowheads="1"/>
          </p:cNvSpPr>
          <p:nvPr/>
        </p:nvSpPr>
        <p:spPr bwMode="auto">
          <a:xfrm>
            <a:off x="1259632" y="3068960"/>
            <a:ext cx="792163" cy="649287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64527" name="AutoShape 15"/>
          <p:cNvSpPr>
            <a:spLocks noChangeArrowheads="1"/>
          </p:cNvSpPr>
          <p:nvPr/>
        </p:nvSpPr>
        <p:spPr bwMode="auto">
          <a:xfrm>
            <a:off x="2843808" y="3140968"/>
            <a:ext cx="792163" cy="649287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" name="Кольцо 12"/>
          <p:cNvSpPr/>
          <p:nvPr/>
        </p:nvSpPr>
        <p:spPr>
          <a:xfrm>
            <a:off x="4427984" y="1700808"/>
            <a:ext cx="504056" cy="504056"/>
          </a:xfrm>
          <a:prstGeom prst="donut">
            <a:avLst>
              <a:gd name="adj" fmla="val 127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Кольцо 14"/>
          <p:cNvSpPr/>
          <p:nvPr/>
        </p:nvSpPr>
        <p:spPr>
          <a:xfrm>
            <a:off x="4427984" y="4797152"/>
            <a:ext cx="504056" cy="504056"/>
          </a:xfrm>
          <a:prstGeom prst="donut">
            <a:avLst>
              <a:gd name="adj" fmla="val 127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Кольцо 15"/>
          <p:cNvSpPr/>
          <p:nvPr/>
        </p:nvSpPr>
        <p:spPr>
          <a:xfrm>
            <a:off x="4427984" y="4005064"/>
            <a:ext cx="504056" cy="504056"/>
          </a:xfrm>
          <a:prstGeom prst="donut">
            <a:avLst>
              <a:gd name="adj" fmla="val 127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Кольцо 16"/>
          <p:cNvSpPr/>
          <p:nvPr/>
        </p:nvSpPr>
        <p:spPr>
          <a:xfrm>
            <a:off x="4427984" y="3140968"/>
            <a:ext cx="504056" cy="504056"/>
          </a:xfrm>
          <a:prstGeom prst="donut">
            <a:avLst>
              <a:gd name="adj" fmla="val 127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Кольцо 17"/>
          <p:cNvSpPr/>
          <p:nvPr/>
        </p:nvSpPr>
        <p:spPr>
          <a:xfrm>
            <a:off x="4427984" y="2348880"/>
            <a:ext cx="504056" cy="504056"/>
          </a:xfrm>
          <a:prstGeom prst="donut">
            <a:avLst>
              <a:gd name="adj" fmla="val 1271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4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4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 animBg="1"/>
      <p:bldP spid="64521" grpId="0" animBg="1"/>
      <p:bldP spid="64522" grpId="0" animBg="1"/>
      <p:bldP spid="64523" grpId="0" animBg="1"/>
      <p:bldP spid="64524" grpId="0" animBg="1"/>
      <p:bldP spid="64525" grpId="0" animBg="1"/>
      <p:bldP spid="64526" grpId="0" animBg="1"/>
      <p:bldP spid="64527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76672"/>
            <a:ext cx="914979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1 1 2 3 5 8 13 21 34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и т.д.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84784"/>
            <a:ext cx="9144000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Свойства:</a:t>
            </a:r>
          </a:p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Каждое следующее число, начиная с третьего, равно сумме двух предыдущих</a:t>
            </a:r>
            <a:r>
              <a:rPr lang="ru-RU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  <a:endParaRPr lang="ru-RU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0" y="4149080"/>
            <a:ext cx="796404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/>
              <a:t>3+5=8          13+21=34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476672"/>
            <a:ext cx="9149795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1 1 2 3 5 8 13 21 34 </a:t>
            </a:r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и т.д.</a:t>
            </a:r>
            <a:endParaRPr lang="ru-RU" sz="6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484784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Свойства: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2492896"/>
            <a:ext cx="9144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</a:t>
            </a:r>
            <a:r>
              <a:rPr lang="ru-RU" sz="320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Отно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шение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 </a:t>
            </a:r>
            <a:r>
              <a:rPr lang="ru-RU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каждого числа к последующему при увеличении порядкового номера всё более и более стремится к 0.618</a:t>
            </a:r>
            <a:endParaRPr lang="ru-RU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4293096"/>
            <a:ext cx="8892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/>
              <a:t>                       13:8=1.625                        34:21=1.619 </a:t>
            </a:r>
            <a:endParaRPr lang="ru-RU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952</TotalTime>
  <Words>423</Words>
  <Application>Microsoft Office PowerPoint</Application>
  <PresentationFormat>Экран (4:3)</PresentationFormat>
  <Paragraphs>63</Paragraphs>
  <Slides>21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Городская</vt:lpstr>
      <vt:lpstr>Слайд 1</vt:lpstr>
      <vt:lpstr>Слайд 2</vt:lpstr>
      <vt:lpstr>Объект исследования:  числа Фибоначчи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Admin</cp:lastModifiedBy>
  <cp:revision>75</cp:revision>
  <dcterms:created xsi:type="dcterms:W3CDTF">2011-01-18T14:19:15Z</dcterms:created>
  <dcterms:modified xsi:type="dcterms:W3CDTF">2016-11-09T10:12:53Z</dcterms:modified>
</cp:coreProperties>
</file>