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275" r:id="rId6"/>
    <p:sldId id="277" r:id="rId7"/>
    <p:sldId id="293" r:id="rId8"/>
    <p:sldId id="261" r:id="rId9"/>
    <p:sldId id="262" r:id="rId10"/>
    <p:sldId id="280" r:id="rId11"/>
    <p:sldId id="281" r:id="rId12"/>
    <p:sldId id="282" r:id="rId13"/>
    <p:sldId id="295" r:id="rId14"/>
    <p:sldId id="283" r:id="rId15"/>
    <p:sldId id="287" r:id="rId16"/>
    <p:sldId id="288" r:id="rId17"/>
    <p:sldId id="289" r:id="rId18"/>
    <p:sldId id="291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88256" autoAdjust="0"/>
  </p:normalViewPr>
  <p:slideViewPr>
    <p:cSldViewPr snapToGrid="0">
      <p:cViewPr varScale="1">
        <p:scale>
          <a:sx n="72" d="100"/>
          <a:sy n="72" d="100"/>
        </p:scale>
        <p:origin x="-11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pPr rtl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pPr rtl="0"/>
              <a:t>17.06.2022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946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6824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pPr rtl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xmlns="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65063" y="-102430"/>
            <a:ext cx="9367416" cy="6960429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                                  </a:t>
            </a:r>
            <a:r>
              <a:rPr lang="ru-RU" sz="3200" dirty="0">
                <a:solidFill>
                  <a:schemeClr val="tx2"/>
                </a:solidFill>
              </a:rPr>
              <a:t>Родительское собрание:   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«Федеральные  государственные стандарты нового поколения»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2022 год </a:t>
            </a:r>
            <a:r>
              <a:rPr lang="ru-RU" sz="3200" dirty="0"/>
              <a:t>         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0"/>
            <a:ext cx="457239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7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В-третьих,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1647825"/>
            <a:ext cx="1132522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требование, связанное с необходимостью формирования компонентов функциональной грамотности обучающихся. Функциональная грамотность заключается в умении применять полученные на уроках знания и умения для решения практических и жизненных задач. Формирование функциональной грамотности (читательской грамотности, математической грамотности, естественнонаучной грамотности, финансовой грамотности, креативного мышления, глобальных компетенций) рассматривается как требование к качеству современного образования, которое отражает готовность ребенка осознанно включаться в разнообразные жизненные ситуации. Предполагается большое количество заданий, связанных с формированием умений анализировать разные источники информации, находить главное, существенное, тем самым развивать критическое мышление.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8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8463" y="236072"/>
            <a:ext cx="4391191" cy="1325563"/>
          </a:xfrm>
        </p:spPr>
        <p:txBody>
          <a:bodyPr/>
          <a:lstStyle/>
          <a:p>
            <a:r>
              <a:rPr lang="ru-RU" dirty="0"/>
              <a:t>В-четвертых,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99" y="1237615"/>
            <a:ext cx="10953751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конкретизирован и расширен перечень личностных результатов. Они тесно связаны с воспитанием и отражают приобретение младшими школьниками первоначального опыта деятельности: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гражданско-патриотического воспитания, уважения к своему и другим народам;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духовно-нравственного воспитания, заключающегося в признании индивидуальности каждого человека, проявлении сопереживания, уважения и доброжелательности, неприятии любых форм поведения, направленных на причинение физического и морального вреда другим людям;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трудового воспитания;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осознании ценности труда в жизни человека и общества, ответственного потребления и бережного отношения к результатам труда, навыки участия в различных видах трудовой деятельности, интерес к различным профессиям.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8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95294" y="414636"/>
            <a:ext cx="5513174" cy="211228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>
                    <a:lumMod val="95000"/>
                  </a:schemeClr>
                </a:solidFill>
              </a:rPr>
              <a:t>Каковы преимущества ФГОС НОО 2021 года в отношении планируемых предметных результатов и системы их оценки?</a:t>
            </a:r>
            <a:br>
              <a:rPr lang="ru-RU" sz="1800" b="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Дети за партой, смотрящие в записную книжку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37" b="9937"/>
          <a:stretch/>
        </p:blipFill>
        <p:spPr/>
      </p:pic>
    </p:spTree>
    <p:extLst>
      <p:ext uri="{BB962C8B-B14F-4D97-AF65-F5344CB8AC3E}">
        <p14:creationId xmlns:p14="http://schemas.microsoft.com/office/powerpoint/2010/main" xmlns="" val="429136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214018"/>
            <a:ext cx="11582399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несколько позитивных моментов: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система требований к планируемым результата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основной образовательной программы, что позволяет создать равные возможности для того, чтобы ребята получили качественное образование. Единые образовательные результаты позволят сохранить единое образовательное пространство страны. Если ваш ребенок перейдет в течение учебного года из одной школы в другую или даже переедет в другой регион, содержание учебного материала не изменится;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повышается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 системы образования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обновленными ФГОС определяется единый для всей страны порядок изучения учебных тем, содержание изучаемого материала;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также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детализированы и конкретизированы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обновленном документе, будет направлено на реализацию программы воспитания;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планируемым результатам станут едиными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школ России.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35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pPr rtl="0"/>
              <a:t>14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393302" y="1017601"/>
            <a:ext cx="4386074" cy="877992"/>
          </a:xfrm>
        </p:spPr>
        <p:txBody>
          <a:bodyPr>
            <a:noAutofit/>
          </a:bodyPr>
          <a:lstStyle/>
          <a:p>
            <a:r>
              <a:rPr lang="ru-RU" sz="2400" dirty="0"/>
              <a:t>Объем урочной и внеурочной деятельности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4509886"/>
              </p:ext>
            </p:extLst>
          </p:nvPr>
        </p:nvGraphicFramePr>
        <p:xfrm>
          <a:off x="3961077" y="3143251"/>
          <a:ext cx="7745149" cy="225275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2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0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внеурочной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2954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3190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1320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145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23927" y="329316"/>
            <a:ext cx="5134204" cy="148449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должен быть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начальной школы: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886" y="1780791"/>
            <a:ext cx="9915525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-любознательный, интересующийся, активно познающий мир;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-владеющий основами умения учиться;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-любящий родной край и свою страну;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-уважающий и принимающий ценности семьи и общества;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-доброжелательный, умеющий слушать и слышать партнера, умеющий высказывать свое мнение;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-выполняющий правила здорового и безопасного образа жизни для себя и для партнера.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3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0577">
            <a:off x="859041" y="2704695"/>
            <a:ext cx="4851352" cy="1827069"/>
          </a:xfrm>
        </p:spPr>
        <p:txBody>
          <a:bodyPr>
            <a:noAutofit/>
          </a:bodyPr>
          <a:lstStyle/>
          <a:p>
            <a:r>
              <a:rPr lang="ru-RU" sz="5400" dirty="0"/>
              <a:t>«Времена меняются, и мы меняемся вместе с ними…»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53085">
            <a:off x="7576695" y="1871122"/>
            <a:ext cx="4351853" cy="3973523"/>
          </a:xfrm>
        </p:spPr>
        <p:txBody>
          <a:bodyPr>
            <a:normAutofit/>
          </a:bodyPr>
          <a:lstStyle/>
          <a:p>
            <a:r>
              <a:rPr lang="ru-RU" sz="8000" dirty="0" err="1"/>
              <a:t>Лотарь</a:t>
            </a:r>
            <a:r>
              <a:rPr lang="ru-RU" sz="8000" dirty="0"/>
              <a:t> I</a:t>
            </a:r>
            <a:r>
              <a:rPr lang="ru-RU" dirty="0"/>
              <a:t>, король франков</a:t>
            </a:r>
            <a:r>
              <a:rPr lang="en-US" dirty="0"/>
              <a:t> (I</a:t>
            </a:r>
            <a:r>
              <a:rPr lang="ru-RU" dirty="0" err="1"/>
              <a:t>в.н.э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0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760603"/>
            <a:ext cx="1039803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на обучение в соответствии с ФГОС НОО, утвержденным приказом Министерства образования и науки Российской Федерации от 6 октября 2009 года №373, прекращается 1 сентября 2022 года. С 1 сентября 2022 обучающиеся, которые будут приняты на обучение в первые классы, будут учиться по обновленным ФГОС НОО в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обязательном порядке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8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5" y="91855"/>
            <a:ext cx="69723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внимание, что обновленный ФГОС НОО не имеет принципиальных отличий от действующего в настоящее время ФГОС НОО 2009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49" y="1942690"/>
            <a:ext cx="1100137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сохранена концепция ФГОС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ее основе –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подход. Данный подход базируется на обеспечении соответствия образовательной деятельности возрасту обучающихся, их индивидуальным особенностям.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 к организации образовательного процесса предполагает использование таких форм взаимодействия педагога и обучающихся в процессе воспитания и обучения, которые должны обеспечивать всестороннее развитие ребенка в активной деятельности. Именно знания и умения, которые ребенок получил не в готовом виде, а в ходе активного взаимодействия, становятся для него бесценным опытом, определяющем его успешность на последующих этапах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4628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7909" y="801561"/>
            <a:ext cx="4755015" cy="1061509"/>
          </a:xfrm>
        </p:spPr>
        <p:txBody>
          <a:bodyPr rtlCol="0">
            <a:normAutofit/>
          </a:bodyPr>
          <a:lstStyle/>
          <a:p>
            <a:r>
              <a:rPr lang="ru-RU" sz="1600" i="1" dirty="0"/>
              <a:t>В</a:t>
            </a:r>
            <a:r>
              <a:rPr lang="ru-RU" sz="1600" dirty="0"/>
              <a:t>о-вторых, остались без изменений обязательные для изучения учебные предметы учебного плана начального общего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4" y="2272683"/>
            <a:ext cx="4781068" cy="3222595"/>
          </a:xfrm>
        </p:spPr>
        <p:txBody>
          <a:bodyPr tIns="180000" bIns="108000" rtlCol="0">
            <a:normAutofit/>
          </a:bodyPr>
          <a:lstStyle/>
          <a:p>
            <a:r>
              <a:rPr lang="ru-RU" sz="2800" dirty="0"/>
              <a:t>В учебный план входят следующие обязательные для изучения предметные области, учебные предметы (учебные модули):</a:t>
            </a:r>
          </a:p>
          <a:p>
            <a:pPr rtl="0"/>
            <a:endParaRPr lang="ru-RU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xmlns="" val="1139576732"/>
              </p:ext>
            </p:extLst>
          </p:nvPr>
        </p:nvGraphicFramePr>
        <p:xfrm>
          <a:off x="4918229" y="66036"/>
          <a:ext cx="7133652" cy="678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71">
                  <a:extLst>
                    <a:ext uri="{9D8B030D-6E8A-4147-A177-3AD203B41FA5}">
                      <a16:colId xmlns:a16="http://schemas.microsoft.com/office/drawing/2014/main" xmlns="" val="3420017166"/>
                    </a:ext>
                  </a:extLst>
                </a:gridCol>
                <a:gridCol w="3555581">
                  <a:extLst>
                    <a:ext uri="{9D8B030D-6E8A-4147-A177-3AD203B41FA5}">
                      <a16:colId xmlns:a16="http://schemas.microsoft.com/office/drawing/2014/main" xmlns="" val="3617295776"/>
                    </a:ext>
                  </a:extLst>
                </a:gridCol>
              </a:tblGrid>
              <a:tr h="98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предметы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(учебные модули)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4202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язык.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479917"/>
                  </a:ext>
                </a:extLst>
              </a:tr>
              <a:tr h="66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92156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525708"/>
                  </a:ext>
                </a:extLst>
              </a:tr>
              <a:tr h="2902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православной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иудейской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буддийской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исламской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религиозных культур народов России";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светской этики"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искусство. Музыка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0689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2634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" y="2282951"/>
            <a:ext cx="6029325" cy="3402714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Она реализуется с учетом выбора участниками образовательных отношений учебных курсов внеурочной деятельности из перечня, предлагаемого</a:t>
            </a:r>
          </a:p>
          <a:p>
            <a:r>
              <a:rPr lang="ru-RU" sz="2400" dirty="0"/>
              <a:t>ОБРАЗОВАТЕЛЬНОЙ ОРГАНИЗАЦИЕЙ.</a:t>
            </a:r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6346584" y="2162175"/>
            <a:ext cx="5845416" cy="4039262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2552" y="468898"/>
            <a:ext cx="6989934" cy="2160742"/>
          </a:xfrm>
        </p:spPr>
        <p:txBody>
          <a:bodyPr rtlCol="0">
            <a:noAutofit/>
          </a:bodyPr>
          <a:lstStyle/>
          <a:p>
            <a:r>
              <a:rPr lang="ru-RU" sz="2400" dirty="0"/>
              <a:t>В-третьих, внеурочная деятельность остается обязательной частью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25325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478963" y="354491"/>
            <a:ext cx="4391191" cy="1325563"/>
          </a:xfrm>
        </p:spPr>
        <p:txBody>
          <a:bodyPr/>
          <a:lstStyle/>
          <a:p>
            <a:r>
              <a:rPr lang="ru-RU" dirty="0"/>
              <a:t>В-четвертых: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050" y="1762125"/>
            <a:ext cx="10782300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требований к результатам освоения образовательных программ остается неизменной и состоит из трех групп планируемых результатов: 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личностные, </a:t>
            </a:r>
            <a:r>
              <a:rPr lang="ru-RU" sz="3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изменилась и система оценки образовательных результатов.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0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6830" y="491295"/>
            <a:ext cx="4391191" cy="1188247"/>
          </a:xfrm>
        </p:spPr>
        <p:txBody>
          <a:bodyPr/>
          <a:lstStyle/>
          <a:p>
            <a:r>
              <a:rPr lang="ru-RU" dirty="0"/>
              <a:t>Во–первых,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299" y="228147"/>
            <a:ext cx="6766339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Каковы особенности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НОО 2021 года?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1" y="1762126"/>
            <a:ext cx="998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конкретизированы и уточнены. Содержание 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учитель. В программах четко определен минимум содержания, который должен знать каждый обучающийся.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2598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Во-вторых,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1628776"/>
            <a:ext cx="105487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результатам дифференцированы по группам, даны 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663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993</Words>
  <Application>Microsoft Office PowerPoint</Application>
  <PresentationFormat>Произвольный</PresentationFormat>
  <Paragraphs>100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«Времена меняются, и мы меняемся вместе с ними…»</vt:lpstr>
      <vt:lpstr>Слайд 3</vt:lpstr>
      <vt:lpstr>Во-первых,</vt:lpstr>
      <vt:lpstr>Во-вторых, остались без изменений обязательные для изучения учебные предметы учебного плана начального общего образования</vt:lpstr>
      <vt:lpstr>В-третьих, внеурочная деятельность остается обязательной частью образовательного процесса. </vt:lpstr>
      <vt:lpstr>В-четвертых: </vt:lpstr>
      <vt:lpstr>Во–первых, </vt:lpstr>
      <vt:lpstr>Во-вторых, </vt:lpstr>
      <vt:lpstr>В-третьих, </vt:lpstr>
      <vt:lpstr>В-четвертых, </vt:lpstr>
      <vt:lpstr>Каковы преимущества ФГОС НОО 2021 года в отношении планируемых предметных результатов и системы их оценки? </vt:lpstr>
      <vt:lpstr>Слайд 13</vt:lpstr>
      <vt:lpstr>Объем урочной и внеурочной деятельности </vt:lpstr>
      <vt:lpstr>Каким должен быть выпускник начальной школы: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2022-04-16T11:34:13Z</dcterms:created>
  <dcterms:modified xsi:type="dcterms:W3CDTF">2022-06-17T05:13:54Z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